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81" r:id="rId4"/>
    <p:sldId id="278" r:id="rId5"/>
    <p:sldId id="280" r:id="rId6"/>
    <p:sldId id="279" r:id="rId7"/>
    <p:sldId id="283" r:id="rId8"/>
    <p:sldId id="258" r:id="rId9"/>
    <p:sldId id="259" r:id="rId10"/>
    <p:sldId id="264" r:id="rId11"/>
    <p:sldId id="282" r:id="rId12"/>
    <p:sldId id="277" r:id="rId13"/>
    <p:sldId id="267" r:id="rId14"/>
    <p:sldId id="270" r:id="rId15"/>
    <p:sldId id="260" r:id="rId16"/>
    <p:sldId id="269" r:id="rId17"/>
    <p:sldId id="268" r:id="rId18"/>
    <p:sldId id="261" r:id="rId19"/>
    <p:sldId id="262" r:id="rId20"/>
    <p:sldId id="273" r:id="rId21"/>
    <p:sldId id="274" r:id="rId22"/>
    <p:sldId id="263" r:id="rId23"/>
    <p:sldId id="275" r:id="rId24"/>
  </p:sldIdLst>
  <p:sldSz cx="9144000" cy="6858000" type="screen4x3"/>
  <p:notesSz cx="6669088" cy="99266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77" d="100"/>
          <a:sy n="77" d="100"/>
        </p:scale>
        <p:origin x="141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media/hdphoto1.wdp>
</file>

<file path=ppt/media/image3.png>
</file>

<file path=ppt/media/image5.pn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7515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0777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106874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06377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063167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4204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58651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5336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6084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2376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8262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1322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3797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5515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0882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6433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D717B8-ED03-43DA-9E99-96569C749B65}" type="datetimeFigureOut">
              <a:rPr lang="zh-TW" altLang="en-US" smtClean="0"/>
              <a:t>2018/11/6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654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4.emf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1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2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3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72966" y="1661291"/>
            <a:ext cx="6660931" cy="2132943"/>
          </a:xfrm>
        </p:spPr>
        <p:txBody>
          <a:bodyPr>
            <a:normAutofit fontScale="90000"/>
          </a:bodyPr>
          <a:lstStyle/>
          <a:p>
            <a:pPr fontAlgn="base">
              <a:lnSpc>
                <a:spcPts val="5000"/>
              </a:lnSpc>
              <a:spcAft>
                <a:spcPts val="450"/>
              </a:spcAft>
            </a:pPr>
            <a:r>
              <a:rPr lang="en-US" altLang="zh-TW" b="1" kern="0" dirty="0" err="1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HomeCraft</a:t>
            </a:r>
            <a:r>
              <a:rPr lang="zh-TW" altLang="zh-TW" sz="27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zh-TW" altLang="zh-TW" sz="2700" kern="100" dirty="0">
                <a:latin typeface="Calibri" panose="020F0502020204030204" pitchFamily="34" charset="0"/>
                <a:cs typeface="Times New Roman" panose="02020603050405020304" pitchFamily="18" charset="0"/>
              </a:rPr>
            </a:br>
            <a:r>
              <a:rPr lang="zh-TW" altLang="zh-TW" b="1" kern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以擴增實境（</a:t>
            </a:r>
            <a:r>
              <a:rPr lang="en-US" altLang="zh-TW" b="1" kern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AR</a:t>
            </a:r>
            <a:r>
              <a:rPr lang="zh-TW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）</a:t>
            </a:r>
            <a:r>
              <a:rPr lang="en-US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/>
            </a:r>
            <a:br>
              <a:rPr lang="en-US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</a:br>
            <a:r>
              <a:rPr lang="zh-TW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技術</a:t>
            </a:r>
            <a:r>
              <a:rPr lang="zh-TW" altLang="zh-TW" b="1" kern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實現室內居家</a:t>
            </a:r>
            <a:r>
              <a:rPr lang="zh-TW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佈置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767255" y="4487917"/>
            <a:ext cx="6053959" cy="1803182"/>
          </a:xfrm>
        </p:spPr>
        <p:txBody>
          <a:bodyPr>
            <a:noAutofit/>
          </a:bodyPr>
          <a:lstStyle/>
          <a:p>
            <a:r>
              <a:rPr lang="zh-TW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組長： </a:t>
            </a:r>
            <a:r>
              <a:rPr lang="zh-TW" altLang="zh-TW" sz="24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許勇晉</a:t>
            </a:r>
            <a:r>
              <a:rPr lang="en-US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	</a:t>
            </a:r>
            <a:r>
              <a:rPr lang="en-US" altLang="zh-TW" sz="2400" kern="1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0451051</a:t>
            </a:r>
            <a:endParaRPr lang="zh-TW" altLang="zh-TW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TW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組員： </a:t>
            </a:r>
            <a:r>
              <a:rPr lang="zh-TW" altLang="en-US" sz="24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宋睿哲</a:t>
            </a:r>
            <a:r>
              <a:rPr lang="en-US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	 </a:t>
            </a:r>
            <a:r>
              <a:rPr lang="en-US" altLang="zh-TW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0451075</a:t>
            </a:r>
          </a:p>
          <a:p>
            <a:pPr algn="l"/>
            <a:r>
              <a:rPr lang="zh-TW" altLang="en-US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                                     </a:t>
            </a:r>
            <a:r>
              <a:rPr lang="zh-TW" altLang="en-US" sz="2400" kern="1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郭祐勛   </a:t>
            </a:r>
            <a:r>
              <a:rPr lang="en-US" altLang="zh-TW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0451017</a:t>
            </a:r>
          </a:p>
          <a:p>
            <a:pPr algn="l"/>
            <a:endParaRPr lang="zh-TW" altLang="en-US" sz="24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18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751561" y="403794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類別圖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74" y="1520254"/>
            <a:ext cx="7640877" cy="497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68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98144" y="609600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en-US" altLang="zh-TW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Resource Required</a:t>
            </a:r>
            <a:endParaRPr lang="zh-TW" altLang="en-US" sz="4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5" name="直排文字版面配置區 2"/>
          <p:cNvSpPr txBox="1">
            <a:spLocks/>
          </p:cNvSpPr>
          <p:nvPr/>
        </p:nvSpPr>
        <p:spPr>
          <a:xfrm>
            <a:off x="1647646" y="1930400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工具</a:t>
            </a:r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en-US" altLang="zh-TW" sz="2000" dirty="0" err="1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Xcode</a:t>
            </a:r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9.0</a:t>
            </a:r>
          </a:p>
          <a:p>
            <a:pPr lvl="1"/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iPhone6s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iPad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2017</a:t>
            </a:r>
          </a:p>
          <a:p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人員分配</a:t>
            </a:r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宋睿哲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整合、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支援</a:t>
            </a:r>
            <a:endParaRPr lang="en-US" altLang="zh-TW" sz="20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zh-TW" sz="20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</a:t>
            </a:r>
            <a:r>
              <a:rPr lang="zh-TW" altLang="zh-TW" sz="20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晉</a:t>
            </a:r>
            <a:r>
              <a:rPr lang="zh-TW" altLang="en-US" sz="20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功能撰寫</a:t>
            </a:r>
            <a:endParaRPr lang="en-US" altLang="zh-TW" sz="20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郭祐勛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UI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設計、實作</a:t>
            </a:r>
            <a:endParaRPr lang="en-US" altLang="zh-TW" sz="2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201711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956441" y="2538841"/>
            <a:ext cx="5948855" cy="1915909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TW" sz="6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watching~</a:t>
            </a:r>
            <a:endParaRPr lang="zh-TW" altLang="en-US" sz="60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2985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使用介面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aphicFrame>
        <p:nvGraphicFramePr>
          <p:cNvPr id="6" name="物件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1436174"/>
              </p:ext>
            </p:extLst>
          </p:nvPr>
        </p:nvGraphicFramePr>
        <p:xfrm>
          <a:off x="762248" y="1758512"/>
          <a:ext cx="6425797" cy="44951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5" name="Visio" r:id="rId3" imgW="8401086" imgH="5876796" progId="Visio.Drawing.15">
                  <p:embed/>
                </p:oleObj>
              </mc:Choice>
              <mc:Fallback>
                <p:oleObj name="Visio" r:id="rId3" imgW="8401086" imgH="5876796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248" y="1758512"/>
                        <a:ext cx="6425797" cy="44951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87695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9883" y="1306566"/>
            <a:ext cx="7164234" cy="5551433"/>
          </a:xfrm>
          <a:prstGeom prst="rect">
            <a:avLst/>
          </a:prstGeom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App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介面設計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3543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9606055"/>
              </p:ext>
            </p:extLst>
          </p:nvPr>
        </p:nvGraphicFramePr>
        <p:xfrm>
          <a:off x="3080835" y="1470370"/>
          <a:ext cx="2982331" cy="51932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8" name="Visio" r:id="rId3" imgW="4086171" imgH="7115175" progId="Visio.Drawing.15">
                  <p:embed/>
                </p:oleObj>
              </mc:Choice>
              <mc:Fallback>
                <p:oleObj name="Visio" r:id="rId3" imgW="4086171" imgH="711517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80835" y="1470370"/>
                        <a:ext cx="2982331" cy="51932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新增之活動圖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77822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s://scontent.fkhh1-1.fna.fbcdn.net/v/t1.15752-9/35414607_1682591881824117_1461955065957842944_n.jpg?_nc_cat=0&amp;oh=3bb607f4b0e285fc3f468112c2004efe&amp;oe=5B76856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9478" y="1632388"/>
            <a:ext cx="2725673" cy="4845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s://scontent.fkhh1-1.fna.fbcdn.net/v/t1.15752-9/35325682_1682591918490780_5690309424946610176_n.jpg?_nc_cat=0&amp;oh=3bcabb6e00b6fcb9d08bba5daf6905c0&amp;oe=5B9F216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6378" y="1632388"/>
            <a:ext cx="2725674" cy="4845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選單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9079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altLang="zh-TW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物件的深度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直排文字版面配置區 2"/>
          <p:cNvSpPr txBox="1">
            <a:spLocks/>
          </p:cNvSpPr>
          <p:nvPr/>
        </p:nvSpPr>
        <p:spPr>
          <a:xfrm>
            <a:off x="1647646" y="1728833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如何決定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物件在現實中的深度？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利用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ARSCNView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提供的兩個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hitTest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函式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hitTest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 _, types:)</a:t>
            </a:r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探索光與平面的交點。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1"/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hitTest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(_:options:)</a:t>
            </a:r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探索光與虛擬物件的交點。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zh-TW" dirty="0">
                <a:latin typeface="Times New Roman" panose="02020603050405020304" pitchFamily="18" charset="0"/>
                <a:ea typeface="細明體" panose="02020509000000000000" pitchFamily="49" charset="-120"/>
                <a:cs typeface="Times New Roman" panose="02020603050405020304" pitchFamily="18" charset="0"/>
              </a:rPr>
              <a:t>※</a:t>
            </a:r>
            <a:r>
              <a:rPr lang="zh-TW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探索光：透過相機發出一條光線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257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4699326"/>
              </p:ext>
            </p:extLst>
          </p:nvPr>
        </p:nvGraphicFramePr>
        <p:xfrm>
          <a:off x="1823977" y="1722999"/>
          <a:ext cx="5496047" cy="41733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0" name="Visio" r:id="rId3" imgW="5105545" imgH="3876739" progId="Visio.Drawing.15">
                  <p:embed/>
                </p:oleObj>
              </mc:Choice>
              <mc:Fallback>
                <p:oleObj name="Visio" r:id="rId3" imgW="5105545" imgH="387673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23977" y="1722999"/>
                        <a:ext cx="5496047" cy="41733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移動之活動圖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50156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6563013"/>
              </p:ext>
            </p:extLst>
          </p:nvPr>
        </p:nvGraphicFramePr>
        <p:xfrm>
          <a:off x="2727435" y="1474448"/>
          <a:ext cx="3689131" cy="51224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4" name="Visio" r:id="rId3" imgW="5000571" imgH="6943725" progId="Visio.Drawing.15">
                  <p:embed/>
                </p:oleObj>
              </mc:Choice>
              <mc:Fallback>
                <p:oleObj name="Visio" r:id="rId3" imgW="5000571" imgH="694372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27435" y="1474448"/>
                        <a:ext cx="3689131" cy="51224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旋轉之活動圖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5402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48250" y="641788"/>
            <a:ext cx="6447501" cy="9906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目錄</a:t>
            </a:r>
            <a:endParaRPr lang="zh-TW" altLang="en-US"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1647646" y="1728833"/>
            <a:ext cx="5848709" cy="4682480"/>
          </a:xfrm>
        </p:spPr>
        <p:txBody>
          <a:bodyPr vert="horz">
            <a:noAutofit/>
          </a:bodyPr>
          <a:lstStyle/>
          <a:p>
            <a:pPr>
              <a:buFont typeface="+mj-ea"/>
              <a:buAutoNum type="ea1ChtPeriod"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背景、趨勢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動機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目的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需求分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析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系統概念圖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使用案例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圖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endParaRPr lang="zh-TW" altLang="en-US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81383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1144816"/>
              </p:ext>
            </p:extLst>
          </p:nvPr>
        </p:nvGraphicFramePr>
        <p:xfrm>
          <a:off x="2221625" y="1573926"/>
          <a:ext cx="4700750" cy="4700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0" name="Visio" r:id="rId3" imgW="5781657" imgH="5781804" progId="Visio.Drawing.15">
                  <p:embed/>
                </p:oleObj>
              </mc:Choice>
              <mc:Fallback>
                <p:oleObj name="Visio" r:id="rId3" imgW="5781657" imgH="578180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21625" y="1573926"/>
                        <a:ext cx="4700750" cy="4700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旋轉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39207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6881859"/>
              </p:ext>
            </p:extLst>
          </p:nvPr>
        </p:nvGraphicFramePr>
        <p:xfrm>
          <a:off x="1781357" y="1781960"/>
          <a:ext cx="5581286" cy="4639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3" name="Visio" r:id="rId3" imgW="6324745" imgH="5257897" progId="Visio.Drawing.15">
                  <p:embed/>
                </p:oleObj>
              </mc:Choice>
              <mc:Fallback>
                <p:oleObj name="Visio" r:id="rId3" imgW="6324745" imgH="525789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81357" y="1781960"/>
                        <a:ext cx="5581286" cy="4639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兩指旋轉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9776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3172599"/>
              </p:ext>
            </p:extLst>
          </p:nvPr>
        </p:nvGraphicFramePr>
        <p:xfrm>
          <a:off x="2376739" y="1536677"/>
          <a:ext cx="4390522" cy="50256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8" name="Visio" r:id="rId3" imgW="5267198" imgH="6029422" progId="Visio.Drawing.15">
                  <p:embed/>
                </p:oleObj>
              </mc:Choice>
              <mc:Fallback>
                <p:oleObj name="Visio" r:id="rId3" imgW="5267198" imgH="602942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76739" y="1536677"/>
                        <a:ext cx="4390522" cy="50256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刪除之活動圖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34141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166641"/>
              </p:ext>
            </p:extLst>
          </p:nvPr>
        </p:nvGraphicFramePr>
        <p:xfrm>
          <a:off x="2065077" y="1514221"/>
          <a:ext cx="5013846" cy="4713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17" name="Visio" r:id="rId3" imgW="6210228" imgH="5838857" progId="Visio.Drawing.15">
                  <p:embed/>
                </p:oleObj>
              </mc:Choice>
              <mc:Fallback>
                <p:oleObj name="Visio" r:id="rId3" imgW="6210228" imgH="583885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65077" y="1514221"/>
                        <a:ext cx="5013846" cy="4713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刪除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73652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98144" y="598466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背景、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趨勢</a:t>
            </a:r>
            <a:endParaRPr lang="zh-TW" altLang="en-US" sz="48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08554" y="1919266"/>
            <a:ext cx="6926893" cy="3880773"/>
          </a:xfrm>
        </p:spPr>
        <p:txBody>
          <a:bodyPr/>
          <a:lstStyle/>
          <a:p>
            <a:pPr algn="just"/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隨著城市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人口密集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化程度的上升，但可利用的土地卻有限制，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因此到導致土地的價格節節上漲，為了擴展生活的空間，數也數不盡高樓大廈紛紛林立而起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，人們居住的樓層越來越高，但實際上能用的坪數卻還是一樣少，該如何購買家具、如何精美的佈置已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經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變成了一門學問。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05174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98144" y="598466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動機</a:t>
            </a:r>
            <a:endParaRPr lang="zh-TW" altLang="en-US" sz="48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37691" y="1919266"/>
            <a:ext cx="6668618" cy="3880773"/>
          </a:xfrm>
        </p:spPr>
        <p:txBody>
          <a:bodyPr/>
          <a:lstStyle/>
          <a:p>
            <a:pPr algn="just"/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有些時候，想買新的家具放置在家裡，往往都要先量尺寸再去賣場挑選，到了賣場，找到心儀的家具，但不知道是不是和擺在家裡。買了之後，發現放的位置不是很滿意，還要花費時間去搬動。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04178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98144" y="484340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zh-TW" sz="4800" b="1" dirty="0" smtClean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目的</a:t>
            </a:r>
            <a:endParaRPr lang="zh-TW" altLang="en-US"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直排文字版面配置區 2"/>
          <p:cNvSpPr txBox="1">
            <a:spLocks/>
          </p:cNvSpPr>
          <p:nvPr/>
        </p:nvSpPr>
        <p:spPr>
          <a:xfrm>
            <a:off x="1431335" y="1567145"/>
            <a:ext cx="6281331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透過</a:t>
            </a:r>
            <a:r>
              <a:rPr lang="en-US" altLang="zh-TW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，我們可以讓虛擬家具與現實場景做互動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，以便於解決購買家具時的困擾。</a:t>
            </a:r>
            <a:endParaRPr lang="en-US" altLang="zh-TW" sz="2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這個</a:t>
            </a:r>
            <a:r>
              <a:rPr lang="en-US" altLang="zh-TW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需要做到以下幾點</a:t>
            </a:r>
            <a:endParaRPr lang="en-US" altLang="zh-TW" sz="2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家中便能比較空間與家具的大小。</a:t>
            </a:r>
          </a:p>
          <a:p>
            <a:pPr lvl="1"/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在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購買前便知道此家具購買後，對於整體的美觀是否滿意。</a:t>
            </a:r>
          </a:p>
          <a:p>
            <a:pPr lvl="1"/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擺放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家具時，需讓家具能夠做各角度的旋轉及移動。</a:t>
            </a:r>
          </a:p>
          <a:p>
            <a:pPr lvl="1"/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即便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處在沒有網路的情況下，也能夠佈置。</a:t>
            </a:r>
          </a:p>
          <a:p>
            <a:pPr marL="0" indent="0">
              <a:buNone/>
            </a:pP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24496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98144" y="609600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需求分析</a:t>
            </a:r>
          </a:p>
        </p:txBody>
      </p:sp>
      <p:sp>
        <p:nvSpPr>
          <p:cNvPr id="5" name="直排文字版面配置區 2"/>
          <p:cNvSpPr txBox="1">
            <a:spLocks/>
          </p:cNvSpPr>
          <p:nvPr/>
        </p:nvSpPr>
        <p:spPr>
          <a:xfrm>
            <a:off x="1647646" y="1930400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購買家具時的困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擾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量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測空間時，可能會因為周圍的擺設導致難以測量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0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需要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親自至家具行挑選家具。</a:t>
            </a: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無法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在購買時得知該家具擺設後的觀感。</a:t>
            </a: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若運送到家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中才發現不合適，退換貨容易造成買賣雙方的困擾。</a:t>
            </a:r>
          </a:p>
          <a:p>
            <a:pPr lvl="1"/>
            <a:endParaRPr lang="en-US" altLang="zh-TW" sz="1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16707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256479" y="1930400"/>
            <a:ext cx="6631043" cy="3880773"/>
          </a:xfrm>
        </p:spPr>
        <p:txBody>
          <a:bodyPr>
            <a:normAutofit/>
          </a:bodyPr>
          <a:lstStyle/>
          <a:p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偵測平面：能夠偵測現實環境並將平面顯示出來。</a:t>
            </a:r>
            <a:endParaRPr lang="en-US" altLang="zh-TW" sz="2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放置家具：點擊平面的任意一處即可放置想要的家具。</a:t>
            </a:r>
            <a:endParaRPr lang="en-US" altLang="zh-TW" sz="2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移動：可以任意移動已放置在平面上的家具。</a:t>
            </a:r>
            <a:endParaRPr lang="en-US" altLang="zh-TW" sz="2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旋轉：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可以</a:t>
            </a:r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任意旋轉已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放置在平面上的家具</a:t>
            </a:r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刪除：可以選擇單一家具刪除或者清空已擺放的所</a:t>
            </a:r>
            <a:r>
              <a:rPr lang="en-US" altLang="zh-TW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/>
            </a:r>
            <a:br>
              <a:rPr lang="en-US" altLang="zh-TW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　　　有家具。</a:t>
            </a:r>
            <a:endParaRPr lang="zh-TW" altLang="en-US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1398144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需求、功能說明</a:t>
            </a:r>
            <a:endParaRPr lang="zh-TW" altLang="en-US"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19645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4847176"/>
              </p:ext>
            </p:extLst>
          </p:nvPr>
        </p:nvGraphicFramePr>
        <p:xfrm>
          <a:off x="1348250" y="1748285"/>
          <a:ext cx="5929372" cy="46650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1" name="Visio" r:id="rId3" imgW="8934342" imgH="7029450" progId="Visio.Drawing.15">
                  <p:embed/>
                </p:oleObj>
              </mc:Choice>
              <mc:Fallback>
                <p:oleObj name="Visio" r:id="rId3" imgW="8934342" imgH="702945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48250" y="1748285"/>
                        <a:ext cx="5929372" cy="46650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971653" y="654314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系統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架構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3069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使用案例圖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aphicFrame>
        <p:nvGraphicFramePr>
          <p:cNvPr id="5" name="物件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2531577"/>
              </p:ext>
            </p:extLst>
          </p:nvPr>
        </p:nvGraphicFramePr>
        <p:xfrm>
          <a:off x="938507" y="1872082"/>
          <a:ext cx="5543290" cy="41608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4" name="Visio" r:id="rId3" imgW="7791486" imgH="5848414" progId="Visio.Drawing.15">
                  <p:embed/>
                </p:oleObj>
              </mc:Choice>
              <mc:Fallback>
                <p:oleObj name="Visio" r:id="rId3" imgW="7791486" imgH="584841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38507" y="1872082"/>
                        <a:ext cx="5543290" cy="41608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3898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TM10001105[[fn=裁剪]]</Template>
  <TotalTime>1320</TotalTime>
  <Words>512</Words>
  <Application>Microsoft Office PowerPoint</Application>
  <PresentationFormat>如螢幕大小 (4:3)</PresentationFormat>
  <Paragraphs>65</Paragraphs>
  <Slides>23</Slides>
  <Notes>0</Notes>
  <HiddenSlides>0</HiddenSlides>
  <MMClips>0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33" baseType="lpstr">
      <vt:lpstr>細明體</vt:lpstr>
      <vt:lpstr>微軟正黑體</vt:lpstr>
      <vt:lpstr>標楷體</vt:lpstr>
      <vt:lpstr>Arial</vt:lpstr>
      <vt:lpstr>Calibri</vt:lpstr>
      <vt:lpstr>Times New Roman</vt:lpstr>
      <vt:lpstr>Trebuchet MS</vt:lpstr>
      <vt:lpstr>Wingdings 3</vt:lpstr>
      <vt:lpstr>多面向</vt:lpstr>
      <vt:lpstr>Visio</vt:lpstr>
      <vt:lpstr>HomeCraft 以擴增實境（AR） 技術實現室內居家佈置</vt:lpstr>
      <vt:lpstr>目錄</vt:lpstr>
      <vt:lpstr>背景、趨勢</vt:lpstr>
      <vt:lpstr>動機</vt:lpstr>
      <vt:lpstr>目的</vt:lpstr>
      <vt:lpstr>需求分析</vt:lpstr>
      <vt:lpstr>PowerPoint 簡報</vt:lpstr>
      <vt:lpstr>PowerPoint 簡報</vt:lpstr>
      <vt:lpstr>PowerPoint 簡報</vt:lpstr>
      <vt:lpstr>PowerPoint 簡報</vt:lpstr>
      <vt:lpstr>Resource Required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HomeCraft 以擴增實境（AR）技術實現室內居家佈置</dc:title>
  <dc:creator>永鏡</dc:creator>
  <cp:lastModifiedBy>Ruei-Jhe</cp:lastModifiedBy>
  <cp:revision>47</cp:revision>
  <dcterms:created xsi:type="dcterms:W3CDTF">2018-06-12T15:01:59Z</dcterms:created>
  <dcterms:modified xsi:type="dcterms:W3CDTF">2018-11-06T02:05:51Z</dcterms:modified>
</cp:coreProperties>
</file>

<file path=docProps/thumbnail.jpeg>
</file>